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</p:sldIdLst>
  <p:sldSz cy="5143500" cx="9144000"/>
  <p:notesSz cx="6858000" cy="9144000"/>
  <p:embeddedFontLst>
    <p:embeddedFont>
      <p:font typeface="Nunito"/>
      <p:regular r:id="rId58"/>
      <p:bold r:id="rId59"/>
      <p:italic r:id="rId60"/>
      <p:boldItalic r:id="rId61"/>
    </p:embeddedFont>
    <p:embeddedFont>
      <p:font typeface="Montserrat"/>
      <p:regular r:id="rId62"/>
      <p:bold r:id="rId63"/>
      <p:italic r:id="rId64"/>
      <p:boldItalic r:id="rId65"/>
    </p:embeddedFont>
    <p:embeddedFont>
      <p:font typeface="Lato"/>
      <p:regular r:id="rId66"/>
      <p:bold r:id="rId67"/>
      <p:italic r:id="rId68"/>
      <p:boldItalic r:id="rId6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F32F347F-B304-45E6-AB16-81B8AE8717D8}">
  <a:tblStyle styleId="{F32F347F-B304-45E6-AB16-81B8AE8717D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0AF7C9AC-A7E1-4A77-B14B-93831A67D30F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font" Target="fonts/Montserrat-regular.fntdata"/><Relationship Id="rId61" Type="http://schemas.openxmlformats.org/officeDocument/2006/relationships/font" Target="fonts/Nunito-boldItalic.fntdata"/><Relationship Id="rId20" Type="http://schemas.openxmlformats.org/officeDocument/2006/relationships/slide" Target="slides/slide14.xml"/><Relationship Id="rId64" Type="http://schemas.openxmlformats.org/officeDocument/2006/relationships/font" Target="fonts/Montserrat-italic.fntdata"/><Relationship Id="rId63" Type="http://schemas.openxmlformats.org/officeDocument/2006/relationships/font" Target="fonts/Montserrat-bold.fntdata"/><Relationship Id="rId22" Type="http://schemas.openxmlformats.org/officeDocument/2006/relationships/slide" Target="slides/slide16.xml"/><Relationship Id="rId66" Type="http://schemas.openxmlformats.org/officeDocument/2006/relationships/font" Target="fonts/Lato-regular.fntdata"/><Relationship Id="rId21" Type="http://schemas.openxmlformats.org/officeDocument/2006/relationships/slide" Target="slides/slide15.xml"/><Relationship Id="rId65" Type="http://schemas.openxmlformats.org/officeDocument/2006/relationships/font" Target="fonts/Montserrat-boldItalic.fntdata"/><Relationship Id="rId24" Type="http://schemas.openxmlformats.org/officeDocument/2006/relationships/slide" Target="slides/slide18.xml"/><Relationship Id="rId68" Type="http://schemas.openxmlformats.org/officeDocument/2006/relationships/font" Target="fonts/Lato-italic.fntdata"/><Relationship Id="rId23" Type="http://schemas.openxmlformats.org/officeDocument/2006/relationships/slide" Target="slides/slide17.xml"/><Relationship Id="rId67" Type="http://schemas.openxmlformats.org/officeDocument/2006/relationships/font" Target="fonts/Lato-bold.fntdata"/><Relationship Id="rId60" Type="http://schemas.openxmlformats.org/officeDocument/2006/relationships/font" Target="fonts/Nunito-italic.fntdata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font" Target="fonts/Lato-boldItalic.fntdata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font" Target="fonts/Nunito-bold.fntdata"/><Relationship Id="rId14" Type="http://schemas.openxmlformats.org/officeDocument/2006/relationships/slide" Target="slides/slide8.xml"/><Relationship Id="rId58" Type="http://schemas.openxmlformats.org/officeDocument/2006/relationships/font" Target="fonts/Nunito-regular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Divya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12442353dcc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12442353dcc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Harsh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125b76396cb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125b76396cb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Harsh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125b76396cb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125b76396cb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Harsh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125b76396cb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125b76396cb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Harsh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12566637368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12566637368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Harsh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1264c67e52b_1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1264c67e52b_1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Harsh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12442353dcc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12442353dcc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Divya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2442353dcc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12442353dcc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Divya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12442353dcc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12442353dcc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Jaeline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12442353dcc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12442353dcc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Jaeline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2442353dcc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12442353dcc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Divya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12623162f59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12623162f59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Jaeline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12442353dcc_1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12442353dcc_1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Jaeline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1228d8fe8d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1228d8fe8d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Jaeline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1228d8fe8df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1228d8fe8df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Harsh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1228d8fe8df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1228d8fe8df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Harsh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1226627dbe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1226627dbe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Harsh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1264c67e52b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1264c67e52b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Harsh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1264c67e52b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1264c67e52b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Harsh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1264c67e52b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1264c67e52b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Harsh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1267cea6657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1267cea6657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Jaeline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2442353dcc_1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12442353dcc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Divya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1267cea6657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1267cea6657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Jaeline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1267cea6657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1267cea6657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Harsh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1264c67e52b_1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1264c67e52b_1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Harsh</a:t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1264c67e52b_1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1264c67e52b_1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Harsh</a:t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1264c67e52b_1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1264c67e52b_1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Harsh</a:t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1267cea6657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1267cea6657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Harsh</a:t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1267cea6657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1267cea6657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Divya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1267cea6657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1267cea6657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Divya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1267cea6657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1267cea6657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Divya</a:t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1267cea6657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1267cea6657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Divya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267cea6657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1267cea6657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Divya</a:t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1267cea6657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1267cea6657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Divya</a:t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1267cea6657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1267cea6657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Divya</a:t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1267cea6657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1267cea6657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Divya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1267cea6657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1267cea6657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1267cea6657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1267cea6657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126531d30d0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126531d30d0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1227ea6e5b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Google Shape;544;g1227ea6e5b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1227ea6e5b4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1227ea6e5b4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1264c67e52b_1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1264c67e52b_1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1264c67e52b_1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Google Shape;562;g1264c67e52b_1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267cea6657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1267cea6657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Divya</a:t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f3e9899e34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f3e9899e34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1265870c953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5" name="Google Shape;575;g1265870c953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256663736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1256663736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Jaeline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1f87997393_0_8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1f87997393_0_8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Jaeline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2566637368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12566637368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Jaeline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12442353dc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12442353dc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Jaeline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0.png"/><Relationship Id="rId3" Type="http://schemas.openxmlformats.org/officeDocument/2006/relationships/image" Target="../media/image7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9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Google Shape;10;p2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Google Shape;11;p2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2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1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Google Shape;171;p1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1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Google Shape;17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9" name="Google Shape;179;p13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3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3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1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Google Shape;20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6" name="Google Shape;206;p14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4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4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4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Google Shape;213;p16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1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7" name="Google Shape;217;p16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6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6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9" name="Google Shape;39;p3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4" name="Google Shape;64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6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6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6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6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6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1" name="Google Shape;101;p7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8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0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0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1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Relationship Id="rId4" Type="http://schemas.openxmlformats.org/officeDocument/2006/relationships/image" Target="../media/image10.png"/><Relationship Id="rId5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4.png"/><Relationship Id="rId4" Type="http://schemas.openxmlformats.org/officeDocument/2006/relationships/image" Target="../media/image1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5.png"/><Relationship Id="rId4" Type="http://schemas.openxmlformats.org/officeDocument/2006/relationships/image" Target="../media/image2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8.png"/><Relationship Id="rId4" Type="http://schemas.openxmlformats.org/officeDocument/2006/relationships/image" Target="../media/image1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6.png"/><Relationship Id="rId4" Type="http://schemas.openxmlformats.org/officeDocument/2006/relationships/image" Target="../media/image2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1.png"/><Relationship Id="rId4" Type="http://schemas.openxmlformats.org/officeDocument/2006/relationships/image" Target="../media/image2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8.png"/><Relationship Id="rId4" Type="http://schemas.openxmlformats.org/officeDocument/2006/relationships/image" Target="../media/image3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5.png"/><Relationship Id="rId4" Type="http://schemas.openxmlformats.org/officeDocument/2006/relationships/image" Target="../media/image40.png"/><Relationship Id="rId5" Type="http://schemas.openxmlformats.org/officeDocument/2006/relationships/image" Target="../media/image39.png"/><Relationship Id="rId6" Type="http://schemas.openxmlformats.org/officeDocument/2006/relationships/image" Target="../media/image3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1.png"/><Relationship Id="rId4" Type="http://schemas.openxmlformats.org/officeDocument/2006/relationships/image" Target="../media/image43.png"/><Relationship Id="rId5" Type="http://schemas.openxmlformats.org/officeDocument/2006/relationships/image" Target="../media/image44.png"/><Relationship Id="rId6" Type="http://schemas.openxmlformats.org/officeDocument/2006/relationships/image" Target="../media/image42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5.png"/><Relationship Id="rId4" Type="http://schemas.openxmlformats.org/officeDocument/2006/relationships/image" Target="../media/image50.png"/><Relationship Id="rId5" Type="http://schemas.openxmlformats.org/officeDocument/2006/relationships/image" Target="../media/image48.png"/><Relationship Id="rId6" Type="http://schemas.openxmlformats.org/officeDocument/2006/relationships/image" Target="../media/image49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5" Type="http://schemas.openxmlformats.org/officeDocument/2006/relationships/image" Target="../media/image61.png"/><Relationship Id="rId6" Type="http://schemas.openxmlformats.org/officeDocument/2006/relationships/image" Target="../media/image51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5.png"/><Relationship Id="rId4" Type="http://schemas.openxmlformats.org/officeDocument/2006/relationships/image" Target="../media/image71.png"/><Relationship Id="rId5" Type="http://schemas.openxmlformats.org/officeDocument/2006/relationships/image" Target="../media/image57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52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53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5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67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58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54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60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62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63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59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64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68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Relationship Id="rId4" Type="http://schemas.openxmlformats.org/officeDocument/2006/relationships/image" Target="../media/image8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7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/>
          <p:nvPr>
            <p:ph type="ctrTitle"/>
          </p:nvPr>
        </p:nvSpPr>
        <p:spPr>
          <a:xfrm>
            <a:off x="3598400" y="1584525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Asteroid Data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Analytics Project</a:t>
            </a:r>
            <a:endParaRPr/>
          </a:p>
        </p:txBody>
      </p:sp>
      <p:sp>
        <p:nvSpPr>
          <p:cNvPr id="229" name="Google Shape;229;p17"/>
          <p:cNvSpPr txBox="1"/>
          <p:nvPr>
            <p:ph idx="1" type="subTitle"/>
          </p:nvPr>
        </p:nvSpPr>
        <p:spPr>
          <a:xfrm>
            <a:off x="3641900" y="3373825"/>
            <a:ext cx="3896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Group 4: Jaeline Granda, </a:t>
            </a:r>
            <a:r>
              <a:rPr lang="en-GB">
                <a:latin typeface="Nunito"/>
                <a:ea typeface="Nunito"/>
                <a:cs typeface="Nunito"/>
                <a:sym typeface="Nunito"/>
              </a:rPr>
              <a:t>Harsh Oswal, Divya Patil</a:t>
            </a:r>
            <a:endParaRPr/>
          </a:p>
        </p:txBody>
      </p:sp>
      <p:sp>
        <p:nvSpPr>
          <p:cNvPr id="230" name="Google Shape;230;p17"/>
          <p:cNvSpPr txBox="1"/>
          <p:nvPr>
            <p:ph idx="1" type="subTitle"/>
          </p:nvPr>
        </p:nvSpPr>
        <p:spPr>
          <a:xfrm>
            <a:off x="6108900" y="4637400"/>
            <a:ext cx="30351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Big-Data Architecture and Governance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Database Design</a:t>
            </a:r>
            <a:endParaRPr/>
          </a:p>
        </p:txBody>
      </p:sp>
      <p:pic>
        <p:nvPicPr>
          <p:cNvPr id="288" name="Google Shape;28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2875" y="901950"/>
            <a:ext cx="4318727" cy="424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2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Graph Database End-User Instructions (Database creation and load)</a:t>
            </a:r>
            <a:endParaRPr/>
          </a:p>
        </p:txBody>
      </p:sp>
      <p:pic>
        <p:nvPicPr>
          <p:cNvPr id="294" name="Google Shape;29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99175"/>
            <a:ext cx="5189477" cy="3491926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27"/>
          <p:cNvSpPr txBox="1"/>
          <p:nvPr/>
        </p:nvSpPr>
        <p:spPr>
          <a:xfrm>
            <a:off x="5728550" y="1925775"/>
            <a:ext cx="31203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Create a new database in Neo4j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Copy the CSV file into the dbms import folder of the database created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Start the database and open the database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2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Graph Database End-User Instructions (Database creation and load cont)</a:t>
            </a:r>
            <a:endParaRPr/>
          </a:p>
        </p:txBody>
      </p:sp>
      <p:sp>
        <p:nvSpPr>
          <p:cNvPr id="301" name="Google Shape;301;p28"/>
          <p:cNvSpPr txBox="1"/>
          <p:nvPr/>
        </p:nvSpPr>
        <p:spPr>
          <a:xfrm>
            <a:off x="5728550" y="1925775"/>
            <a:ext cx="31203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Copy the cypher code(asteroid_script.txt) to create the constraints, nodes and relationships between them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Run the code to create the graph database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The scripts will run one by one and will take a few minutes due to the large dataset size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02" name="Google Shape;30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1423675"/>
            <a:ext cx="5423750" cy="136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4800" y="2791150"/>
            <a:ext cx="5423751" cy="127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4800" y="4068650"/>
            <a:ext cx="5423750" cy="107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29"/>
          <p:cNvSpPr txBox="1"/>
          <p:nvPr>
            <p:ph type="title"/>
          </p:nvPr>
        </p:nvSpPr>
        <p:spPr>
          <a:xfrm>
            <a:off x="1276075" y="5880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Neo4j Screenshots - Graph Database (Nodes)</a:t>
            </a:r>
            <a:endParaRPr/>
          </a:p>
        </p:txBody>
      </p:sp>
      <p:pic>
        <p:nvPicPr>
          <p:cNvPr id="310" name="Google Shape;31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65150" y="970675"/>
            <a:ext cx="5850251" cy="4172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96252" y="972900"/>
            <a:ext cx="1968900" cy="4168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Graph Database </a:t>
            </a:r>
            <a:r>
              <a:rPr lang="en-GB"/>
              <a:t>Relationship</a:t>
            </a:r>
            <a:endParaRPr/>
          </a:p>
        </p:txBody>
      </p:sp>
      <p:pic>
        <p:nvPicPr>
          <p:cNvPr id="317" name="Google Shape;31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825900"/>
            <a:ext cx="8839203" cy="16865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Node Relations example</a:t>
            </a:r>
            <a:endParaRPr/>
          </a:p>
        </p:txBody>
      </p:sp>
      <p:pic>
        <p:nvPicPr>
          <p:cNvPr id="323" name="Google Shape;32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7500" y="1449550"/>
            <a:ext cx="7368055" cy="3530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Business Metadata</a:t>
            </a:r>
            <a:endParaRPr/>
          </a:p>
        </p:txBody>
      </p:sp>
      <p:sp>
        <p:nvSpPr>
          <p:cNvPr id="329" name="Google Shape;329;p32"/>
          <p:cNvSpPr txBox="1"/>
          <p:nvPr>
            <p:ph idx="1" type="body"/>
          </p:nvPr>
        </p:nvSpPr>
        <p:spPr>
          <a:xfrm>
            <a:off x="1297500" y="990950"/>
            <a:ext cx="7038900" cy="401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400"/>
              <a:t>From a business point of view, pha(potentially hazardous asteroids) and neo( near-earth object) will help to understand which asteroids are near to the earth and whether they are dangerous to earth or not.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400"/>
              <a:t>Full_name identifies the asteroid’s name and orbit_id represents which asteroid is revolving in which orbit and helps to locate them.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400"/>
              <a:t>The diameter and absolute magnitude(H) column determine the size and shape of asteroids which helps to categorize them into different categories like small, medium, and large.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400"/>
              <a:t>Columns like eccentricity and inclination help to trace the path of asteroids moving in space.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400"/>
              <a:t>n(angular speed) corresponds to the speed of asteroids in space which helps to understand i</a:t>
            </a:r>
            <a:r>
              <a:rPr lang="en-GB"/>
              <a:t>f an asteroid coming from the asteroid belt collides with the earth.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3"/>
          <p:cNvSpPr txBox="1"/>
          <p:nvPr>
            <p:ph type="title"/>
          </p:nvPr>
        </p:nvSpPr>
        <p:spPr>
          <a:xfrm>
            <a:off x="782175" y="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Technical</a:t>
            </a:r>
            <a:r>
              <a:rPr lang="en-GB"/>
              <a:t> Metadata</a:t>
            </a:r>
            <a:endParaRPr/>
          </a:p>
        </p:txBody>
      </p:sp>
      <p:sp>
        <p:nvSpPr>
          <p:cNvPr id="335" name="Google Shape;335;p33"/>
          <p:cNvSpPr txBox="1"/>
          <p:nvPr>
            <p:ph idx="1" type="body"/>
          </p:nvPr>
        </p:nvSpPr>
        <p:spPr>
          <a:xfrm>
            <a:off x="1116775" y="533400"/>
            <a:ext cx="7932000" cy="461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36" name="Google Shape;33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6350" y="609600"/>
            <a:ext cx="7429499" cy="445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34"/>
          <p:cNvSpPr txBox="1"/>
          <p:nvPr>
            <p:ph type="title"/>
          </p:nvPr>
        </p:nvSpPr>
        <p:spPr>
          <a:xfrm>
            <a:off x="1297500" y="1651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Dashboard End-User Instructions</a:t>
            </a:r>
            <a:endParaRPr/>
          </a:p>
        </p:txBody>
      </p:sp>
      <p:pic>
        <p:nvPicPr>
          <p:cNvPr id="342" name="Google Shape;34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7463" y="861550"/>
            <a:ext cx="5289076" cy="4057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3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Dashboard Usability</a:t>
            </a:r>
            <a:endParaRPr/>
          </a:p>
        </p:txBody>
      </p:sp>
      <p:sp>
        <p:nvSpPr>
          <p:cNvPr id="348" name="Google Shape;348;p35"/>
          <p:cNvSpPr txBox="1"/>
          <p:nvPr>
            <p:ph idx="1" type="body"/>
          </p:nvPr>
        </p:nvSpPr>
        <p:spPr>
          <a:xfrm>
            <a:off x="1297500" y="1179250"/>
            <a:ext cx="7038900" cy="317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/>
              <a:t>Who would use this Dashboard and how would they benefit from it? </a:t>
            </a:r>
            <a:endParaRPr b="1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End-Users : Astronomers examining potentially hazardous asteroids based on metrics and categories</a:t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-GB" sz="1200"/>
              <a:t>What value would be generated using this dashboard?</a:t>
            </a:r>
            <a:endParaRPr b="1"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GB" sz="1200"/>
              <a:t>The data such as distance of </a:t>
            </a:r>
            <a:r>
              <a:rPr lang="en-GB" sz="1200"/>
              <a:t>intersection</a:t>
            </a:r>
            <a:r>
              <a:rPr lang="en-GB" sz="1200"/>
              <a:t> to other objects, the angular speed, nearness to earth and </a:t>
            </a:r>
            <a:r>
              <a:rPr lang="en-GB" sz="1200"/>
              <a:t>classification of level of magnitude, diameter and potential hazard are essential parameters for Astronomers, these attributes and their patterns can be easily identified through our dashboard at a single glance instead of requiring numerous calculations for every parameter used.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GB" sz="1200"/>
              <a:t>Asteroids posing danger to the earth can be focused on towards further studies.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GB" sz="1200"/>
              <a:t>The classification of Asteroids can help Astronomers and Astrophysicists make better decisions while planning vehicular orbital launches ensuring safety of crew and costly resources used.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GB" sz="1200"/>
              <a:t>These visuals will assist them in identifying and classifying Asteroids for further analysis.</a:t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Tools Used</a:t>
            </a:r>
            <a:endParaRPr/>
          </a:p>
        </p:txBody>
      </p:sp>
      <p:sp>
        <p:nvSpPr>
          <p:cNvPr id="236" name="Google Shape;236;p18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/>
              <a:t>Project Portfolio Management: </a:t>
            </a:r>
            <a:r>
              <a:rPr lang="en-GB" sz="1400">
                <a:solidFill>
                  <a:srgbClr val="00FFFF"/>
                </a:solidFill>
              </a:rPr>
              <a:t>Velero</a:t>
            </a:r>
            <a:endParaRPr sz="1400">
              <a:solidFill>
                <a:srgbClr val="00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400"/>
              <a:t>Data Wrangling/Cleansing: </a:t>
            </a:r>
            <a:r>
              <a:rPr lang="en-GB" sz="1400">
                <a:solidFill>
                  <a:srgbClr val="00FFFF"/>
                </a:solidFill>
              </a:rPr>
              <a:t>Python, Pandas</a:t>
            </a:r>
            <a:endParaRPr sz="1400">
              <a:solidFill>
                <a:srgbClr val="00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400"/>
              <a:t>Graph Database: </a:t>
            </a:r>
            <a:r>
              <a:rPr lang="en-GB" sz="1400">
                <a:solidFill>
                  <a:srgbClr val="00FFFF"/>
                </a:solidFill>
              </a:rPr>
              <a:t>Neo4j</a:t>
            </a:r>
            <a:endParaRPr sz="1400">
              <a:solidFill>
                <a:srgbClr val="00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1400"/>
              <a:t>Data Visualization/Dashboard: </a:t>
            </a:r>
            <a:r>
              <a:rPr lang="en-GB" sz="1400">
                <a:solidFill>
                  <a:srgbClr val="00FFFF"/>
                </a:solidFill>
              </a:rPr>
              <a:t>Dash, Plotly, Matplotlib, Jupyter Notebook</a:t>
            </a:r>
            <a:endParaRPr sz="1400">
              <a:solidFill>
                <a:srgbClr val="00FFFF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3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Dashboard Interpretation/Findings</a:t>
            </a:r>
            <a:endParaRPr/>
          </a:p>
        </p:txBody>
      </p:sp>
      <p:sp>
        <p:nvSpPr>
          <p:cNvPr id="354" name="Google Shape;354;p36"/>
          <p:cNvSpPr txBox="1"/>
          <p:nvPr/>
        </p:nvSpPr>
        <p:spPr>
          <a:xfrm>
            <a:off x="352425" y="1307850"/>
            <a:ext cx="4420800" cy="14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imes New Roman"/>
              <a:buChar char="●"/>
            </a:pPr>
            <a:r>
              <a:rPr lang="en-GB" sz="1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Highlights percentage of asteroids that are/aren’t considered to be ‘near’ earth objects</a:t>
            </a:r>
            <a:endParaRPr sz="1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imes New Roman"/>
              <a:buChar char="●"/>
            </a:pPr>
            <a:r>
              <a:rPr lang="en-GB" sz="1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Chart shows that a majority of 97.6% of asteroids are considered not to be near Earth</a:t>
            </a:r>
            <a:endParaRPr sz="1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imes New Roman"/>
              <a:buChar char="●"/>
            </a:pPr>
            <a:r>
              <a:rPr lang="en-GB" sz="1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Less than 0.00004% of asteroids have not been determined</a:t>
            </a:r>
            <a:endParaRPr sz="1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imes New Roman"/>
              <a:buChar char="●"/>
            </a:pPr>
            <a:r>
              <a:rPr lang="en-GB" sz="1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Small percentage in unknown values shows we have accurate data representation</a:t>
            </a:r>
            <a:endParaRPr sz="1000">
              <a:solidFill>
                <a:schemeClr val="lt1"/>
              </a:solidFill>
            </a:endParaRPr>
          </a:p>
        </p:txBody>
      </p:sp>
      <p:sp>
        <p:nvSpPr>
          <p:cNvPr id="355" name="Google Shape;355;p36"/>
          <p:cNvSpPr txBox="1"/>
          <p:nvPr/>
        </p:nvSpPr>
        <p:spPr>
          <a:xfrm>
            <a:off x="4666050" y="1307850"/>
            <a:ext cx="4354500" cy="13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Times New Roman"/>
              <a:buChar char="●"/>
            </a:pPr>
            <a:r>
              <a:rPr lang="en-GB" sz="11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Depicts the</a:t>
            </a:r>
            <a:r>
              <a:rPr lang="en-GB" sz="11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depicts the top 50 orbit ID’s</a:t>
            </a:r>
            <a:endParaRPr sz="11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Times New Roman"/>
              <a:buChar char="●"/>
            </a:pPr>
            <a:r>
              <a:rPr lang="en-GB" sz="11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Demonstrates orbits that had the most asteroids revolving on them</a:t>
            </a:r>
            <a:endParaRPr sz="11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Times New Roman"/>
              <a:buChar char="●"/>
            </a:pPr>
            <a:r>
              <a:rPr lang="en-GB" sz="11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 are able to narrow down our focus pertaining to the number of asteroids to be analyzed</a:t>
            </a:r>
            <a:endParaRPr sz="11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Times New Roman"/>
              <a:buChar char="●"/>
            </a:pPr>
            <a:r>
              <a:rPr lang="en-GB" sz="11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Using top 50 orbit ID’s, we can find orbit coordinates and analyze corresponding asteroids proximities to Earth.</a:t>
            </a:r>
            <a:endParaRPr sz="11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56" name="Google Shape;356;p36"/>
          <p:cNvPicPr preferRelativeResize="0"/>
          <p:nvPr/>
        </p:nvPicPr>
        <p:blipFill rotWithShape="1">
          <a:blip r:embed="rId3">
            <a:alphaModFix/>
          </a:blip>
          <a:srcRect b="6408" l="0" r="0" t="1654"/>
          <a:stretch/>
        </p:blipFill>
        <p:spPr>
          <a:xfrm>
            <a:off x="4701925" y="2635350"/>
            <a:ext cx="4182549" cy="2306558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3950" y="2638425"/>
            <a:ext cx="4182551" cy="23003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3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Dashboard </a:t>
            </a:r>
            <a:r>
              <a:rPr lang="en-GB"/>
              <a:t>Interpretation</a:t>
            </a:r>
            <a:r>
              <a:rPr lang="en-GB"/>
              <a:t>/Findings</a:t>
            </a:r>
            <a:endParaRPr/>
          </a:p>
        </p:txBody>
      </p:sp>
      <p:pic>
        <p:nvPicPr>
          <p:cNvPr id="363" name="Google Shape;36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2450" y="2655975"/>
            <a:ext cx="3943350" cy="2352675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37"/>
          <p:cNvSpPr txBox="1"/>
          <p:nvPr/>
        </p:nvSpPr>
        <p:spPr>
          <a:xfrm>
            <a:off x="352425" y="1307850"/>
            <a:ext cx="4305600" cy="13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Times New Roman"/>
              <a:buChar char="●"/>
            </a:pPr>
            <a:r>
              <a:rPr lang="en-GB" sz="11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</a:t>
            </a:r>
            <a:r>
              <a:rPr lang="en-GB" sz="11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ighlights percentage of asteroids that are/aren’t potentially hazardous</a:t>
            </a:r>
            <a:endParaRPr sz="11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Times New Roman"/>
              <a:buChar char="●"/>
            </a:pPr>
            <a:r>
              <a:rPr lang="en-GB" sz="11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Chart shows that a majority of 97.7% of asteroids are considered not to be potentially hazardous</a:t>
            </a:r>
            <a:endParaRPr sz="11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Times New Roman"/>
              <a:buChar char="●"/>
            </a:pPr>
            <a:r>
              <a:rPr lang="en-GB" sz="11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0.21% unknown value of asteroids have yet to be determined</a:t>
            </a:r>
            <a:endParaRPr sz="11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Times New Roman"/>
              <a:buChar char="●"/>
            </a:pPr>
            <a:r>
              <a:rPr lang="en-GB" sz="11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Assists in filtering asteroids that require further analysis/metrics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65" name="Google Shape;365;p37"/>
          <p:cNvSpPr txBox="1"/>
          <p:nvPr/>
        </p:nvSpPr>
        <p:spPr>
          <a:xfrm>
            <a:off x="4666050" y="1307850"/>
            <a:ext cx="4354500" cy="13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Times New Roman"/>
              <a:buChar char="●"/>
            </a:pPr>
            <a:r>
              <a:rPr lang="en-GB" sz="11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</a:t>
            </a:r>
            <a:r>
              <a:rPr lang="en-GB" sz="11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epicts the distribution of asteroid categories based on diameters</a:t>
            </a:r>
            <a:endParaRPr sz="11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Times New Roman"/>
              <a:buChar char="●"/>
            </a:pPr>
            <a:r>
              <a:rPr lang="en-GB" sz="11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First bar includes over 800 thousand asteroids (unknown category)</a:t>
            </a:r>
            <a:endParaRPr sz="11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Times New Roman"/>
              <a:buChar char="●"/>
            </a:pPr>
            <a:r>
              <a:rPr lang="en-GB" sz="11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Majority of known asteroids are of small size</a:t>
            </a:r>
            <a:endParaRPr sz="11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Times New Roman"/>
              <a:buChar char="●"/>
            </a:pPr>
            <a:r>
              <a:rPr lang="en-GB" sz="11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Points to the inability to measure large diameters or asteroids being of small size overall.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366" name="Google Shape;366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26375" y="2655975"/>
            <a:ext cx="3929748" cy="2352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3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Dashboard Interpretation/Findings</a:t>
            </a:r>
            <a:endParaRPr/>
          </a:p>
        </p:txBody>
      </p:sp>
      <p:sp>
        <p:nvSpPr>
          <p:cNvPr id="372" name="Google Shape;372;p38"/>
          <p:cNvSpPr txBox="1"/>
          <p:nvPr/>
        </p:nvSpPr>
        <p:spPr>
          <a:xfrm>
            <a:off x="352425" y="1307850"/>
            <a:ext cx="4305600" cy="9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Times New Roman"/>
              <a:buChar char="●"/>
            </a:pPr>
            <a:r>
              <a:rPr lang="en-GB" sz="11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Depicts that only 14.2% of asteroids have diameter values measured and recorded in the </a:t>
            </a:r>
            <a:r>
              <a:rPr lang="en-GB" sz="11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dataset</a:t>
            </a:r>
            <a:endParaRPr sz="11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Times New Roman"/>
              <a:buChar char="●"/>
            </a:pPr>
            <a:r>
              <a:rPr lang="en-GB" sz="11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This can be due to either excessive sized asteroids unable to be measured or lack of prioritizing the diameter when capturing data</a:t>
            </a:r>
            <a:endParaRPr sz="11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73" name="Google Shape;373;p38"/>
          <p:cNvSpPr txBox="1"/>
          <p:nvPr/>
        </p:nvSpPr>
        <p:spPr>
          <a:xfrm>
            <a:off x="4666050" y="1307850"/>
            <a:ext cx="4354500" cy="13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Times New Roman"/>
              <a:buChar char="●"/>
            </a:pPr>
            <a:r>
              <a:rPr lang="en-GB" sz="11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Shows asteroid classification by “class” in descending order</a:t>
            </a:r>
            <a:endParaRPr sz="11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Times New Roman"/>
              <a:buChar char="●"/>
            </a:pPr>
            <a:r>
              <a:rPr lang="en-GB" sz="11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800 thousand asteroids(the majority) is in the MBA(main-belt asteroids) class</a:t>
            </a:r>
            <a:endParaRPr sz="11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Times New Roman"/>
              <a:buChar char="●"/>
            </a:pPr>
            <a:r>
              <a:rPr lang="en-GB" sz="11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Large portion of asteroids in our dataset are orbiting between Mars and Jupiter</a:t>
            </a:r>
            <a:endParaRPr sz="11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Times New Roman"/>
              <a:buChar char="●"/>
            </a:pPr>
            <a:r>
              <a:rPr lang="en-GB" sz="11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main portion of the asteroid belt is closest to the Earth</a:t>
            </a:r>
            <a:endParaRPr sz="11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74" name="Google Shape;37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2075" y="2686950"/>
            <a:ext cx="3666303" cy="220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38"/>
          <p:cNvPicPr preferRelativeResize="0"/>
          <p:nvPr/>
        </p:nvPicPr>
        <p:blipFill rotWithShape="1">
          <a:blip r:embed="rId4">
            <a:alphaModFix/>
          </a:blip>
          <a:srcRect b="6972" l="0" r="0" t="1770"/>
          <a:stretch/>
        </p:blipFill>
        <p:spPr>
          <a:xfrm>
            <a:off x="4834365" y="2686950"/>
            <a:ext cx="4017873" cy="220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3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Dashboard Interpretation/Findings</a:t>
            </a:r>
            <a:endParaRPr/>
          </a:p>
        </p:txBody>
      </p:sp>
      <p:sp>
        <p:nvSpPr>
          <p:cNvPr id="381" name="Google Shape;381;p39"/>
          <p:cNvSpPr txBox="1"/>
          <p:nvPr/>
        </p:nvSpPr>
        <p:spPr>
          <a:xfrm>
            <a:off x="352425" y="1307850"/>
            <a:ext cx="4305600" cy="13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Times New Roman"/>
              <a:buChar char="●"/>
            </a:pPr>
            <a:r>
              <a:rPr lang="en-GB" sz="11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Depicts the classification of asteroids based on they’re absolute magnitude</a:t>
            </a:r>
            <a:endParaRPr sz="11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Times New Roman"/>
              <a:buChar char="●"/>
            </a:pPr>
            <a:r>
              <a:rPr lang="en-GB" sz="11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23 thousand asteroids have high magnitudes (20+)</a:t>
            </a:r>
            <a:endParaRPr sz="11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Times New Roman"/>
              <a:buChar char="●"/>
            </a:pPr>
            <a:r>
              <a:rPr lang="en-GB" sz="11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Over 900 thousand asteroids have a medium magnitude (10-19.99)</a:t>
            </a:r>
            <a:endParaRPr sz="11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Times New Roman"/>
              <a:buChar char="●"/>
            </a:pPr>
            <a:r>
              <a:rPr lang="en-GB" sz="11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Only 6000 asteroids have an unknown absolute magnitude</a:t>
            </a:r>
            <a:endParaRPr sz="11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82" name="Google Shape;382;p39"/>
          <p:cNvSpPr txBox="1"/>
          <p:nvPr/>
        </p:nvSpPr>
        <p:spPr>
          <a:xfrm>
            <a:off x="4666050" y="1307850"/>
            <a:ext cx="4354500" cy="15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Times New Roman"/>
              <a:buChar char="●"/>
            </a:pPr>
            <a:r>
              <a:rPr lang="en-GB" sz="11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Shows the classification of asteroids based on their eccentricity</a:t>
            </a:r>
            <a:endParaRPr sz="11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Times New Roman"/>
              <a:buChar char="●"/>
            </a:pPr>
            <a:r>
              <a:rPr lang="en-GB" sz="11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Eccentricity values are used to trace the path of asteroids and hence perceive the objects in path or at a distance that could be relatively at a risk of collision</a:t>
            </a:r>
            <a:endParaRPr sz="11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Times New Roman"/>
              <a:buChar char="●"/>
            </a:pPr>
            <a:r>
              <a:rPr lang="en-GB" sz="11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900 thousand asteroids follow an elliptical path ( 0.05 &gt; e &lt; 1)</a:t>
            </a:r>
            <a:endParaRPr sz="11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Times New Roman"/>
              <a:buChar char="●"/>
            </a:pPr>
            <a:r>
              <a:rPr lang="en-GB" sz="11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47 thousand have a circular path (e&lt;0.05)</a:t>
            </a:r>
            <a:endParaRPr sz="11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Times New Roman"/>
              <a:buChar char="●"/>
            </a:pPr>
            <a:r>
              <a:rPr lang="en-GB" sz="11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 asteroids follow a hyperbolic path (e&gt;1)</a:t>
            </a:r>
            <a:endParaRPr sz="11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83" name="Google Shape;38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5200" y="2855649"/>
            <a:ext cx="3680055" cy="220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60269" y="2830038"/>
            <a:ext cx="3766069" cy="2254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4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Dashboard Interpretation/Findings</a:t>
            </a:r>
            <a:endParaRPr/>
          </a:p>
        </p:txBody>
      </p:sp>
      <p:sp>
        <p:nvSpPr>
          <p:cNvPr id="390" name="Google Shape;390;p40"/>
          <p:cNvSpPr txBox="1"/>
          <p:nvPr/>
        </p:nvSpPr>
        <p:spPr>
          <a:xfrm>
            <a:off x="4666050" y="1307850"/>
            <a:ext cx="4354500" cy="17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Times New Roman"/>
              <a:buChar char="●"/>
            </a:pPr>
            <a:r>
              <a:rPr lang="en-GB" sz="11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visualization shows the asteroids classified by their angular speeds</a:t>
            </a:r>
            <a:endParaRPr sz="11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Times New Roman"/>
              <a:buChar char="●"/>
            </a:pPr>
            <a:r>
              <a:rPr lang="en-GB" sz="11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593 thousand asteroids have an extremely slow angular speed</a:t>
            </a:r>
            <a:endParaRPr sz="11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Times New Roman"/>
              <a:buChar char="●"/>
            </a:pPr>
            <a:r>
              <a:rPr lang="en-GB" sz="11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350 thousand have a slow speed</a:t>
            </a:r>
            <a:endParaRPr sz="11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Times New Roman"/>
              <a:buChar char="●"/>
            </a:pPr>
            <a:r>
              <a:rPr lang="en-GB" sz="11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12 thousand have a fast speed</a:t>
            </a:r>
            <a:endParaRPr sz="11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Times New Roman"/>
              <a:buChar char="●"/>
            </a:pPr>
            <a:r>
              <a:rPr lang="en-GB" sz="11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angular speed is an important factor for classifying an asteroid as hazardous or not since a small asteroid at very high speed can pose a high risk</a:t>
            </a:r>
            <a:endParaRPr sz="11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91" name="Google Shape;391;p40"/>
          <p:cNvSpPr txBox="1"/>
          <p:nvPr/>
        </p:nvSpPr>
        <p:spPr>
          <a:xfrm>
            <a:off x="352425" y="1307850"/>
            <a:ext cx="4305600" cy="13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Times New Roman"/>
              <a:buChar char="●"/>
            </a:pPr>
            <a:r>
              <a:rPr lang="en-GB" sz="11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bar graph shows the Earth Minimum Orbit Intersection Distance</a:t>
            </a:r>
            <a:endParaRPr sz="11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Times New Roman"/>
              <a:buChar char="●"/>
            </a:pPr>
            <a:r>
              <a:rPr lang="en-GB" sz="11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920 thousand asteroids are in the small moid category</a:t>
            </a:r>
            <a:endParaRPr sz="11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Times New Roman"/>
              <a:buChar char="●"/>
            </a:pPr>
            <a:r>
              <a:rPr lang="en-GB" sz="11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20 thousand asteroids have an unknown moid which would require these asteroids to be further investigated to ensure collision with earth can be predicted</a:t>
            </a:r>
            <a:endParaRPr sz="11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92" name="Google Shape;39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6175" y="3079800"/>
            <a:ext cx="3353083" cy="200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64537" y="3079800"/>
            <a:ext cx="3357538" cy="200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4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Loading metadata Into SSMS</a:t>
            </a:r>
            <a:endParaRPr/>
          </a:p>
        </p:txBody>
      </p:sp>
      <p:pic>
        <p:nvPicPr>
          <p:cNvPr id="399" name="Google Shape;39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7500" y="1396100"/>
            <a:ext cx="6357264" cy="3575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4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Loading </a:t>
            </a:r>
            <a:r>
              <a:rPr lang="en-GB"/>
              <a:t>relations into </a:t>
            </a:r>
            <a:r>
              <a:rPr lang="en-GB"/>
              <a:t>SSMS</a:t>
            </a:r>
            <a:endParaRPr/>
          </a:p>
        </p:txBody>
      </p:sp>
      <p:pic>
        <p:nvPicPr>
          <p:cNvPr id="405" name="Google Shape;405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7500" y="1307850"/>
            <a:ext cx="6277066" cy="3530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4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Metadata display using UI</a:t>
            </a:r>
            <a:endParaRPr/>
          </a:p>
        </p:txBody>
      </p:sp>
      <p:pic>
        <p:nvPicPr>
          <p:cNvPr id="411" name="Google Shape;41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7488" y="1417400"/>
            <a:ext cx="6277066" cy="3530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4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Displaying relations</a:t>
            </a:r>
            <a:r>
              <a:rPr lang="en-GB"/>
              <a:t> using UI</a:t>
            </a:r>
            <a:endParaRPr/>
          </a:p>
        </p:txBody>
      </p:sp>
      <p:pic>
        <p:nvPicPr>
          <p:cNvPr id="417" name="Google Shape;417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7500" y="1438825"/>
            <a:ext cx="6277066" cy="3530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4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System Integration Testing and User Acceptance Testing</a:t>
            </a:r>
            <a:endParaRPr/>
          </a:p>
        </p:txBody>
      </p:sp>
      <p:pic>
        <p:nvPicPr>
          <p:cNvPr id="423" name="Google Shape;423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7500" y="1454100"/>
            <a:ext cx="2952380" cy="353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29880" y="1454100"/>
            <a:ext cx="2875805" cy="353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Dataset Summary</a:t>
            </a:r>
            <a:endParaRPr/>
          </a:p>
        </p:txBody>
      </p:sp>
      <p:sp>
        <p:nvSpPr>
          <p:cNvPr id="242" name="Google Shape;242;p19"/>
          <p:cNvSpPr txBox="1"/>
          <p:nvPr>
            <p:ph idx="1" type="body"/>
          </p:nvPr>
        </p:nvSpPr>
        <p:spPr>
          <a:xfrm>
            <a:off x="1297500" y="1369500"/>
            <a:ext cx="7038900" cy="26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●"/>
            </a:pPr>
            <a:r>
              <a:rPr lang="en-GB" sz="1500">
                <a:latin typeface="Arial"/>
                <a:ea typeface="Arial"/>
                <a:cs typeface="Arial"/>
                <a:sym typeface="Arial"/>
              </a:rPr>
              <a:t>This asteroid dataset included metrics of asteroids to find if there is a threat of collision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●"/>
            </a:pPr>
            <a:r>
              <a:rPr lang="en-GB" sz="1500">
                <a:latin typeface="Arial"/>
                <a:ea typeface="Arial"/>
                <a:cs typeface="Arial"/>
                <a:sym typeface="Arial"/>
              </a:rPr>
              <a:t>We came up against a common issue with data — unbalanced datasets, where most of the training data is just one class.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●"/>
            </a:pPr>
            <a:r>
              <a:rPr lang="en-GB" sz="1500">
                <a:latin typeface="Arial"/>
                <a:ea typeface="Arial"/>
                <a:cs typeface="Arial"/>
                <a:sym typeface="Arial"/>
              </a:rPr>
              <a:t>We analyzed the data to determine the percentage of total asteroids that are NEOs (near earth objects) and also what percentage of NEOs have orbits that cross the Earth’s orbit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●"/>
            </a:pPr>
            <a:r>
              <a:rPr lang="en-GB" sz="1500">
                <a:latin typeface="Arial"/>
                <a:ea typeface="Arial"/>
                <a:cs typeface="Arial"/>
                <a:sym typeface="Arial"/>
              </a:rPr>
              <a:t>The significance of this was to analyze objects that are potential impact objects</a:t>
            </a:r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4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System Integration Testing and User Acceptance Testing</a:t>
            </a:r>
            <a:endParaRPr/>
          </a:p>
        </p:txBody>
      </p:sp>
      <p:pic>
        <p:nvPicPr>
          <p:cNvPr id="430" name="Google Shape;43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7500" y="1454100"/>
            <a:ext cx="3425545" cy="3530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65895" y="1454100"/>
            <a:ext cx="3238138" cy="3530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4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Neo4j Testing screenshots using Cypher Queries</a:t>
            </a:r>
            <a:endParaRPr/>
          </a:p>
        </p:txBody>
      </p:sp>
      <p:pic>
        <p:nvPicPr>
          <p:cNvPr id="437" name="Google Shape;437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60250"/>
            <a:ext cx="4419600" cy="159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4400" y="1460250"/>
            <a:ext cx="4267199" cy="159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09938" y="3203325"/>
            <a:ext cx="2524125" cy="33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Google Shape;440;p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09975" y="3601425"/>
            <a:ext cx="1924050" cy="75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4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Neo4j Testing screenshots using Cypher Queries</a:t>
            </a:r>
            <a:endParaRPr/>
          </a:p>
        </p:txBody>
      </p:sp>
      <p:pic>
        <p:nvPicPr>
          <p:cNvPr id="446" name="Google Shape;446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41438"/>
            <a:ext cx="4419600" cy="178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" name="Google Shape;447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4400" y="1541450"/>
            <a:ext cx="4267199" cy="178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8" name="Google Shape;448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19450" y="3481612"/>
            <a:ext cx="2705100" cy="40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9" name="Google Shape;449;p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48838" y="3956137"/>
            <a:ext cx="1846320" cy="9570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4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Neo4j Testing screenshots using Cypher Queries</a:t>
            </a:r>
            <a:endParaRPr/>
          </a:p>
        </p:txBody>
      </p:sp>
      <p:pic>
        <p:nvPicPr>
          <p:cNvPr id="455" name="Google Shape;455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113" y="1518125"/>
            <a:ext cx="4400400" cy="1889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456" name="Google Shape;456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04488" y="1518125"/>
            <a:ext cx="4400400" cy="188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7" name="Google Shape;457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28925" y="3617903"/>
            <a:ext cx="3486150" cy="35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" name="Google Shape;458;p49"/>
          <p:cNvPicPr preferRelativeResize="0"/>
          <p:nvPr/>
        </p:nvPicPr>
        <p:blipFill rotWithShape="1">
          <a:blip r:embed="rId6">
            <a:alphaModFix/>
          </a:blip>
          <a:srcRect b="0" l="0" r="0" t="7123"/>
          <a:stretch/>
        </p:blipFill>
        <p:spPr>
          <a:xfrm>
            <a:off x="3119450" y="4025275"/>
            <a:ext cx="2905125" cy="71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5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Neo4j Testing screenshots using Cypher Queries</a:t>
            </a:r>
            <a:endParaRPr/>
          </a:p>
        </p:txBody>
      </p:sp>
      <p:pic>
        <p:nvPicPr>
          <p:cNvPr id="464" name="Google Shape;464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900" y="1535303"/>
            <a:ext cx="4419600" cy="159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5" name="Google Shape;465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24700" y="1535300"/>
            <a:ext cx="4040724" cy="1590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66" name="Google Shape;466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71775" y="3353428"/>
            <a:ext cx="3400425" cy="36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7" name="Google Shape;467;p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57525" y="3828803"/>
            <a:ext cx="2828925" cy="57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5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Neo4j Testing screenshots using Cypher Queries</a:t>
            </a:r>
            <a:endParaRPr/>
          </a:p>
        </p:txBody>
      </p:sp>
      <p:pic>
        <p:nvPicPr>
          <p:cNvPr id="473" name="Google Shape;473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900" y="1517875"/>
            <a:ext cx="4364200" cy="159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" name="Google Shape;474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0125" y="1517875"/>
            <a:ext cx="4084175" cy="159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5" name="Google Shape;475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68925" y="3279300"/>
            <a:ext cx="5835749" cy="173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52"/>
          <p:cNvSpPr txBox="1"/>
          <p:nvPr>
            <p:ph type="title"/>
          </p:nvPr>
        </p:nvSpPr>
        <p:spPr>
          <a:xfrm>
            <a:off x="1145100" y="3175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Risks/Issues</a:t>
            </a:r>
            <a:endParaRPr/>
          </a:p>
        </p:txBody>
      </p:sp>
      <p:graphicFrame>
        <p:nvGraphicFramePr>
          <p:cNvPr id="481" name="Google Shape;481;p52"/>
          <p:cNvGraphicFramePr/>
          <p:nvPr/>
        </p:nvGraphicFramePr>
        <p:xfrm>
          <a:off x="936075" y="1024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{F32F347F-B304-45E6-AB16-81B8AE8717D8}</a:tableStyleId>
              </a:tblPr>
              <a:tblGrid>
                <a:gridCol w="940775"/>
                <a:gridCol w="3854175"/>
                <a:gridCol w="3309700"/>
              </a:tblGrid>
              <a:tr h="384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>
                          <a:solidFill>
                            <a:srgbClr val="202124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Type</a:t>
                      </a:r>
                      <a:endParaRPr b="1" sz="1100">
                        <a:solidFill>
                          <a:srgbClr val="202124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EAA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>
                          <a:solidFill>
                            <a:srgbClr val="202124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Risk/ Issue -Description</a:t>
                      </a:r>
                      <a:endParaRPr b="1" sz="1100">
                        <a:solidFill>
                          <a:srgbClr val="202124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63500" marB="63500" marR="63500" marL="63500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EAA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>
                          <a:solidFill>
                            <a:srgbClr val="202124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Mitigation</a:t>
                      </a:r>
                      <a:endParaRPr b="1" sz="1100">
                        <a:solidFill>
                          <a:srgbClr val="202124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63500" marB="63500" marR="63500" marL="63500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EAADB"/>
                    </a:solidFill>
                  </a:tcPr>
                </a:tc>
              </a:tr>
              <a:tr h="8333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Issue</a:t>
                      </a:r>
                      <a:endParaRPr sz="11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Improper Environment setup for Data cleansing and data validation i.e., insufficient packages to run python scripts</a:t>
                      </a:r>
                      <a:endParaRPr sz="11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63500" marB="63500" marR="63500" marL="63500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Make sure all packages are installed and proper environment is set up to run all scripts error for data cleansing/wrangling process</a:t>
                      </a:r>
                      <a:endParaRPr sz="11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63500" marB="63500" marR="63500" marL="63500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333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Risk</a:t>
                      </a:r>
                      <a:endParaRPr sz="11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Many fields needed to track asteroids details has missing data which might be an analytical risk leading to biased visualization</a:t>
                      </a:r>
                      <a:endParaRPr sz="11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63500" marB="63500" marR="63500" marL="63500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deriving new columns by understanding existing database attributes to generate reports without errors.</a:t>
                      </a:r>
                      <a:endParaRPr sz="11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63500" marB="63500" marR="63500" marL="63500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199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Risk</a:t>
                      </a:r>
                      <a:endParaRPr sz="11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Inconsistent entries in data available for asteroids classification and thus analysis might be biased eventually which further leads to incomplete data merging or error in the creating graph database</a:t>
                      </a:r>
                      <a:endParaRPr sz="11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63500" marB="63500" marR="63500" marL="63500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Categorization of the range for available data records is to be done before loading data into the database.</a:t>
                      </a:r>
                      <a:endParaRPr sz="11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63500" marB="63500" marR="63500" marL="63500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333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Risk</a:t>
                      </a:r>
                      <a:endParaRPr sz="11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Lack of Scientific Knowledge in terms of asteroids dataset among team members could lead to incorrect scientific analysis and interpretation</a:t>
                      </a:r>
                      <a:endParaRPr sz="11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63500" marB="63500" marR="63500" marL="63500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Prior research/study of astronomy and space for understanding dataset</a:t>
                      </a:r>
                      <a:endParaRPr sz="11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63500" marB="63500" marR="63500" marL="63500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53"/>
          <p:cNvSpPr txBox="1"/>
          <p:nvPr>
            <p:ph type="title"/>
          </p:nvPr>
        </p:nvSpPr>
        <p:spPr>
          <a:xfrm>
            <a:off x="1297500" y="27450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Risks/Issues (Velero Screenshots)</a:t>
            </a:r>
            <a:endParaRPr/>
          </a:p>
        </p:txBody>
      </p:sp>
      <p:sp>
        <p:nvSpPr>
          <p:cNvPr id="487" name="Google Shape;487;p53"/>
          <p:cNvSpPr txBox="1"/>
          <p:nvPr>
            <p:ph idx="1" type="body"/>
          </p:nvPr>
        </p:nvSpPr>
        <p:spPr>
          <a:xfrm>
            <a:off x="1127050" y="1062450"/>
            <a:ext cx="7565700" cy="38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488" name="Google Shape;488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7575" y="812875"/>
            <a:ext cx="7932849" cy="4182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54"/>
          <p:cNvSpPr txBox="1"/>
          <p:nvPr>
            <p:ph type="title"/>
          </p:nvPr>
        </p:nvSpPr>
        <p:spPr>
          <a:xfrm>
            <a:off x="1171650" y="31460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Risk 1</a:t>
            </a:r>
            <a:endParaRPr/>
          </a:p>
        </p:txBody>
      </p:sp>
      <p:sp>
        <p:nvSpPr>
          <p:cNvPr id="494" name="Google Shape;494;p5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495" name="Google Shape;495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5165" y="959813"/>
            <a:ext cx="7503573" cy="4126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55"/>
          <p:cNvSpPr txBox="1"/>
          <p:nvPr>
            <p:ph type="title"/>
          </p:nvPr>
        </p:nvSpPr>
        <p:spPr>
          <a:xfrm>
            <a:off x="895525" y="11502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Risk - 2</a:t>
            </a:r>
            <a:endParaRPr/>
          </a:p>
        </p:txBody>
      </p:sp>
      <p:sp>
        <p:nvSpPr>
          <p:cNvPr id="501" name="Google Shape;501;p5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502" name="Google Shape;502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5525" y="1029125"/>
            <a:ext cx="8023024" cy="3988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Columns used for dimensions, and columns 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that are used for measurement.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20"/>
          <p:cNvSpPr txBox="1"/>
          <p:nvPr>
            <p:ph idx="1" type="body"/>
          </p:nvPr>
        </p:nvSpPr>
        <p:spPr>
          <a:xfrm>
            <a:off x="1297500" y="1567550"/>
            <a:ext cx="7038900" cy="34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400" u="sng"/>
              <a:t>Dimensions  </a:t>
            </a:r>
            <a:r>
              <a:rPr b="1" lang="en-GB" sz="1400"/>
              <a:t>	</a:t>
            </a:r>
            <a:endParaRPr b="1" sz="1400"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diameter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H (Absolute Magnitude )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eccentricity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inclination 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Minimum orbit intersection distance(moid)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 angular speed</a:t>
            </a:r>
            <a:endParaRPr sz="1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400" u="sng"/>
              <a:t>Measures</a:t>
            </a:r>
            <a:endParaRPr b="1" sz="1400" u="sng"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Pha (Potentially hazardous)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Neo(Near earth object)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1400"/>
          </a:p>
          <a:p>
            <a:pPr indent="-298450" lvl="2" marL="1371600" rtl="0" algn="l">
              <a:spcBef>
                <a:spcPts val="1600"/>
              </a:spcBef>
              <a:spcAft>
                <a:spcPts val="0"/>
              </a:spcAft>
              <a:buSzPts val="1100"/>
              <a:buChar char="■"/>
            </a:pPr>
            <a:r>
              <a:rPr b="1" lang="en-GB" sz="1400"/>
              <a:t>    </a:t>
            </a:r>
            <a:r>
              <a:rPr lang="en-GB"/>
              <a:t>				</a:t>
            </a:r>
            <a:endParaRPr/>
          </a:p>
          <a:p>
            <a:pPr indent="-298450" lvl="4" marL="22860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t/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56"/>
          <p:cNvSpPr txBox="1"/>
          <p:nvPr>
            <p:ph type="title"/>
          </p:nvPr>
        </p:nvSpPr>
        <p:spPr>
          <a:xfrm>
            <a:off x="1163975" y="18927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Risk- 3</a:t>
            </a:r>
            <a:endParaRPr/>
          </a:p>
        </p:txBody>
      </p:sp>
      <p:sp>
        <p:nvSpPr>
          <p:cNvPr id="508" name="Google Shape;508;p56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509" name="Google Shape;509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3975" y="914625"/>
            <a:ext cx="7703650" cy="4040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5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Issue </a:t>
            </a:r>
            <a:endParaRPr/>
          </a:p>
        </p:txBody>
      </p:sp>
      <p:sp>
        <p:nvSpPr>
          <p:cNvPr id="515" name="Google Shape;515;p57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516" name="Google Shape;516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7500" y="1025525"/>
            <a:ext cx="7408551" cy="399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5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 Challenges</a:t>
            </a:r>
            <a:endParaRPr/>
          </a:p>
        </p:txBody>
      </p:sp>
      <p:graphicFrame>
        <p:nvGraphicFramePr>
          <p:cNvPr id="522" name="Google Shape;522;p58"/>
          <p:cNvGraphicFramePr/>
          <p:nvPr/>
        </p:nvGraphicFramePr>
        <p:xfrm>
          <a:off x="1097400" y="1307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{0AF7C9AC-A7E1-4A77-B14B-93831A67D30F}</a:tableStyleId>
              </a:tblPr>
              <a:tblGrid>
                <a:gridCol w="3619500"/>
                <a:gridCol w="37461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Difficulty understanding data context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Reference to Astronomy Data websites and Small-Body Database published by NASA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Lack of knowledge of scientific terms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NASA JSPL web page reference metadata used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Some columns containing 98% of null values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Accessed the value and dropped unwanted columns, alter values to be used for analysis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Many columns highly skewed when observing distribution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Classifying data into categories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Pinpointing data analysis focus for visualization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Selecting higher weightage metrics like NEO, PHA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Lack of qualitative data beyond asteroid id’s/names and general class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Create association by relations between data attributes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59"/>
          <p:cNvSpPr txBox="1"/>
          <p:nvPr>
            <p:ph type="title"/>
          </p:nvPr>
        </p:nvSpPr>
        <p:spPr>
          <a:xfrm>
            <a:off x="1316550" y="22230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Project Mandate</a:t>
            </a:r>
            <a:endParaRPr/>
          </a:p>
        </p:txBody>
      </p:sp>
      <p:pic>
        <p:nvPicPr>
          <p:cNvPr id="528" name="Google Shape;528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9250" y="964950"/>
            <a:ext cx="6953249" cy="3892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6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Project Mandate</a:t>
            </a:r>
            <a:endParaRPr/>
          </a:p>
        </p:txBody>
      </p:sp>
      <p:pic>
        <p:nvPicPr>
          <p:cNvPr id="534" name="Google Shape;534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6450" y="1307850"/>
            <a:ext cx="7219950" cy="3438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6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Activity Management</a:t>
            </a:r>
            <a:endParaRPr/>
          </a:p>
        </p:txBody>
      </p:sp>
      <p:sp>
        <p:nvSpPr>
          <p:cNvPr id="540" name="Google Shape;540;p61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541" name="Google Shape;541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8250" y="1096950"/>
            <a:ext cx="7632299" cy="385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62"/>
          <p:cNvSpPr txBox="1"/>
          <p:nvPr>
            <p:ph type="title"/>
          </p:nvPr>
        </p:nvSpPr>
        <p:spPr>
          <a:xfrm>
            <a:off x="954600" y="2413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Short Form - Velero</a:t>
            </a:r>
            <a:endParaRPr/>
          </a:p>
        </p:txBody>
      </p:sp>
      <p:pic>
        <p:nvPicPr>
          <p:cNvPr id="547" name="Google Shape;547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8163" y="983999"/>
            <a:ext cx="5231771" cy="3988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6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Long Form- Velero</a:t>
            </a:r>
            <a:endParaRPr/>
          </a:p>
        </p:txBody>
      </p:sp>
      <p:pic>
        <p:nvPicPr>
          <p:cNvPr id="553" name="Google Shape;553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0" y="1028700"/>
            <a:ext cx="7661822" cy="411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6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Manage Plan</a:t>
            </a:r>
            <a:endParaRPr/>
          </a:p>
        </p:txBody>
      </p:sp>
      <p:pic>
        <p:nvPicPr>
          <p:cNvPr id="559" name="Google Shape;559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7500" y="1028700"/>
            <a:ext cx="7294049" cy="3962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65"/>
          <p:cNvSpPr txBox="1"/>
          <p:nvPr>
            <p:ph type="title"/>
          </p:nvPr>
        </p:nvSpPr>
        <p:spPr>
          <a:xfrm>
            <a:off x="1052550" y="1270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Timesheet</a:t>
            </a:r>
            <a:endParaRPr/>
          </a:p>
        </p:txBody>
      </p:sp>
      <p:pic>
        <p:nvPicPr>
          <p:cNvPr id="565" name="Google Shape;565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2550" y="1487900"/>
            <a:ext cx="3439150" cy="316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76800" y="1225425"/>
            <a:ext cx="3661224" cy="3431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Generating new dimensions</a:t>
            </a:r>
            <a:endParaRPr/>
          </a:p>
        </p:txBody>
      </p:sp>
      <p:sp>
        <p:nvSpPr>
          <p:cNvPr id="254" name="Google Shape;254;p21"/>
          <p:cNvSpPr txBox="1"/>
          <p:nvPr>
            <p:ph idx="1" type="body"/>
          </p:nvPr>
        </p:nvSpPr>
        <p:spPr>
          <a:xfrm>
            <a:off x="1297500" y="1307850"/>
            <a:ext cx="7038900" cy="38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Using diameter and absolute magnitude  we can create new dimensions for asteroids size and magnitude range classification . </a:t>
            </a:r>
            <a:endParaRPr sz="1400"/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Using  eccentricity and inclination, we can create a new dimension for analyzing movements of  asteroids  and trace their path in space.</a:t>
            </a:r>
            <a:endParaRPr sz="1400"/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Using  angular speed and  </a:t>
            </a:r>
            <a:r>
              <a:rPr lang="en-GB" sz="1400"/>
              <a:t>Minimum orbit intersection distance(moid) we can create dimensions to predict collision threats by objects to the earth.</a:t>
            </a:r>
            <a:endParaRPr sz="1400"/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Newly generated dimensions are diameter_cat, H_cat,eccentricity_cat,inclination_cat, n_cat &amp; moid_cat</a:t>
            </a:r>
            <a:endParaRPr sz="1400"/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457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457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6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Resource </a:t>
            </a:r>
            <a:r>
              <a:rPr lang="en-GB"/>
              <a:t>Management</a:t>
            </a:r>
            <a:endParaRPr/>
          </a:p>
        </p:txBody>
      </p:sp>
      <p:pic>
        <p:nvPicPr>
          <p:cNvPr id="572" name="Google Shape;572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60250"/>
            <a:ext cx="8839200" cy="21999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67"/>
          <p:cNvSpPr txBox="1"/>
          <p:nvPr>
            <p:ph type="title"/>
          </p:nvPr>
        </p:nvSpPr>
        <p:spPr>
          <a:xfrm>
            <a:off x="1052550" y="222970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300"/>
              <a:t>Thank You</a:t>
            </a:r>
            <a:endParaRPr sz="33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 Profiling Instructions</a:t>
            </a:r>
            <a:endParaRPr/>
          </a:p>
        </p:txBody>
      </p:sp>
      <p:pic>
        <p:nvPicPr>
          <p:cNvPr id="260" name="Google Shape;260;p22"/>
          <p:cNvPicPr preferRelativeResize="0"/>
          <p:nvPr/>
        </p:nvPicPr>
        <p:blipFill rotWithShape="1">
          <a:blip r:embed="rId3">
            <a:alphaModFix/>
          </a:blip>
          <a:srcRect b="0" l="0" r="0" t="21673"/>
          <a:stretch/>
        </p:blipFill>
        <p:spPr>
          <a:xfrm>
            <a:off x="1584575" y="1307850"/>
            <a:ext cx="5974849" cy="154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22"/>
          <p:cNvPicPr preferRelativeResize="0"/>
          <p:nvPr/>
        </p:nvPicPr>
        <p:blipFill rotWithShape="1">
          <a:blip r:embed="rId4">
            <a:alphaModFix/>
          </a:blip>
          <a:srcRect b="5526" l="0" r="744" t="0"/>
          <a:stretch/>
        </p:blipFill>
        <p:spPr>
          <a:xfrm>
            <a:off x="2220375" y="2905450"/>
            <a:ext cx="4703226" cy="2026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23"/>
          <p:cNvSpPr txBox="1"/>
          <p:nvPr>
            <p:ph type="title"/>
          </p:nvPr>
        </p:nvSpPr>
        <p:spPr>
          <a:xfrm>
            <a:off x="1297500" y="2413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 Profiling</a:t>
            </a:r>
            <a:endParaRPr/>
          </a:p>
        </p:txBody>
      </p:sp>
      <p:pic>
        <p:nvPicPr>
          <p:cNvPr id="267" name="Google Shape;26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850" y="1002400"/>
            <a:ext cx="4343749" cy="2377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00125" y="3068575"/>
            <a:ext cx="4343748" cy="1883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0" y="1002400"/>
            <a:ext cx="4488876" cy="237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 Wrangling/Cleansing Instructions</a:t>
            </a:r>
            <a:endParaRPr/>
          </a:p>
        </p:txBody>
      </p:sp>
      <p:pic>
        <p:nvPicPr>
          <p:cNvPr id="275" name="Google Shape;27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2938" y="1627463"/>
            <a:ext cx="7858125" cy="220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 Wrangling/Cleansing</a:t>
            </a:r>
            <a:endParaRPr/>
          </a:p>
        </p:txBody>
      </p:sp>
      <p:sp>
        <p:nvSpPr>
          <p:cNvPr id="281" name="Google Shape;281;p25"/>
          <p:cNvSpPr txBox="1"/>
          <p:nvPr>
            <p:ph idx="1" type="body"/>
          </p:nvPr>
        </p:nvSpPr>
        <p:spPr>
          <a:xfrm>
            <a:off x="916500" y="1567550"/>
            <a:ext cx="5074800" cy="297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en-GB" sz="1400">
                <a:latin typeface="Arial"/>
                <a:ea typeface="Arial"/>
                <a:cs typeface="Arial"/>
                <a:sym typeface="Arial"/>
              </a:rPr>
              <a:t>Checked number of null values and assessed whether to replace values (i.e. replace null value to ‘unknown’ value for analysis) or remove them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en-GB" sz="1400">
                <a:latin typeface="Arial"/>
                <a:ea typeface="Arial"/>
                <a:cs typeface="Arial"/>
                <a:sym typeface="Arial"/>
              </a:rPr>
              <a:t>Dropped columns with sigma values and metrics that could not be understood without </a:t>
            </a:r>
            <a:r>
              <a:rPr lang="en-GB" sz="1400">
                <a:latin typeface="Arial"/>
                <a:ea typeface="Arial"/>
                <a:cs typeface="Arial"/>
                <a:sym typeface="Arial"/>
              </a:rPr>
              <a:t>scientific</a:t>
            </a:r>
            <a:r>
              <a:rPr lang="en-GB" sz="1400">
                <a:latin typeface="Arial"/>
                <a:ea typeface="Arial"/>
                <a:cs typeface="Arial"/>
                <a:sym typeface="Arial"/>
              </a:rPr>
              <a:t> knowledge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en-GB" sz="1400">
                <a:latin typeface="Arial"/>
                <a:ea typeface="Arial"/>
                <a:cs typeface="Arial"/>
                <a:sym typeface="Arial"/>
              </a:rPr>
              <a:t>Altered categorical values to assist in visualization (“Yes” instead of “y” and “No” instead of ‘N’)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en-GB" sz="1400">
                <a:latin typeface="Arial"/>
                <a:ea typeface="Arial"/>
                <a:cs typeface="Arial"/>
                <a:sym typeface="Arial"/>
              </a:rPr>
              <a:t>Created metric categorical classifications to better depict metric distributions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en-GB" sz="1400">
                <a:latin typeface="Arial"/>
                <a:ea typeface="Arial"/>
                <a:cs typeface="Arial"/>
                <a:sym typeface="Arial"/>
              </a:rPr>
              <a:t>Checked for dates, none found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en-GB" sz="1400">
                <a:latin typeface="Arial"/>
                <a:ea typeface="Arial"/>
                <a:cs typeface="Arial"/>
                <a:sym typeface="Arial"/>
              </a:rPr>
              <a:t>Created filtered dataset for use in database/visualization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82" name="Google Shape;28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91301" y="214313"/>
            <a:ext cx="2702150" cy="4714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